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y="5143500" cx="9144000"/>
  <p:notesSz cx="6858000" cy="9144000"/>
  <p:embeddedFontLst>
    <p:embeddedFont>
      <p:font typeface="Nuni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4DEF6A-B853-4C70-A367-7EBE7F9BBF6D}">
  <a:tblStyle styleId="{5E4DEF6A-B853-4C70-A367-7EBE7F9BBF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.fntdata"/><Relationship Id="rId20" Type="http://schemas.openxmlformats.org/officeDocument/2006/relationships/slide" Target="slides/slide13.xml"/><Relationship Id="rId42" Type="http://schemas.openxmlformats.org/officeDocument/2006/relationships/font" Target="fonts/Nunito-boldItalic.fntdata"/><Relationship Id="rId41" Type="http://schemas.openxmlformats.org/officeDocument/2006/relationships/font" Target="fonts/Nunito-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Nunito-regular.fntdata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034d16b0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b034d16b05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034d16b05_0_6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034d16b05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034d16b05_0_27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034d16b05_0_2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034d16b05_0_7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034d16b05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034d16b05_0_13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034d16b05_0_1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d0d96270f95e75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7d0d96270f95e75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034d16b05_0_14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b034d16b05_0_1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034d16b05_0_17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034d16b05_0_1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034d16b05_0_2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b034d16b05_0_2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034d16b05_0_3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b034d16b05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034d16b05_0_1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b034d16b05_0_18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034d16b05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034d16b05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034d16b05_0_19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034d16b05_0_1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034d16b05_0_2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b034d16b05_0_2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034d16b05_0_2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034d16b05_0_2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074402a3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b074402a3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034d16b05_0_23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034d16b05_0_2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034d16b05_0_24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b034d16b05_0_2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034d16b05_0_25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b034d16b05_0_2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034d16b05_0_25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b034d16b05_0_2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074402a3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074402a3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074402a3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b074402a3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034d16b05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b034d16b05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074402a3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b074402a3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b074402a3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b074402a3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034d16b05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034d16b05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034d16b05_0_2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034d16b05_0_2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034d16b05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034d16b05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034d16b05_0_5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034d16b05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034d16b05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034d16b05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034d16b05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b034d16b05_0_2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2A2A2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2A28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mTbUBCZegO9N8zoKc9jY6O-Lo94NuXlc/view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jpg"/><Relationship Id="rId4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tflix Logo transparent PNG - StickPNG" id="129" name="Google Shape;1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50" y="4250625"/>
            <a:ext cx="1340051" cy="7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 title="jingle-netflix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42900" y="4577437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4875" y="-88650"/>
            <a:ext cx="3280200" cy="5956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/>
        </p:nvSpPr>
        <p:spPr>
          <a:xfrm>
            <a:off x="1136175" y="1151525"/>
            <a:ext cx="44220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850">
                <a:solidFill>
                  <a:srgbClr val="333333"/>
                </a:solidFill>
                <a:highlight>
                  <a:srgbClr val="FFFFFF"/>
                </a:highlight>
              </a:rPr>
              <a:t>TOP 10 SHOWS ON NETFLIX</a:t>
            </a:r>
            <a:endParaRPr sz="28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r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50">
                <a:solidFill>
                  <a:srgbClr val="333333"/>
                </a:solidFill>
                <a:highlight>
                  <a:srgbClr val="FFFFFF"/>
                </a:highlight>
              </a:rPr>
              <a:t>SATURDAY DECEMBER 5TH 2020</a:t>
            </a:r>
            <a:endParaRPr sz="21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628650" y="1504323"/>
            <a:ext cx="7886700" cy="268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Different ways to gather data by searching the most common hashtags and mentions used in twitter for the top 10 shows in USA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06" name="Google Shape;206;p34"/>
          <p:cNvSpPr txBox="1"/>
          <p:nvPr/>
        </p:nvSpPr>
        <p:spPr>
          <a:xfrm>
            <a:off x="0" y="266025"/>
            <a:ext cx="6824100" cy="8691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Colle</a:t>
            </a:r>
            <a:r>
              <a:rPr lang="en" sz="4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ction of Data</a:t>
            </a:r>
            <a:endParaRPr sz="4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1" name="Google Shape;211;p35"/>
          <p:cNvGraphicFramePr/>
          <p:nvPr/>
        </p:nvGraphicFramePr>
        <p:xfrm>
          <a:off x="754350" y="2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{5E4DEF6A-B853-4C70-A367-7EBE7F9BBF6D}</a:tableStyleId>
              </a:tblPr>
              <a:tblGrid>
                <a:gridCol w="2673675"/>
                <a:gridCol w="5042725"/>
              </a:tblGrid>
              <a:tr h="30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TITLE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HASHTAGS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</a:tr>
              <a:tr h="31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Selena : The Series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#SelenaNetflix #selenanetflix #selenatheseries #SelenaTheSeries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1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Big Mouth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#BigMouth  </a:t>
                      </a:r>
                      <a:r>
                        <a:rPr lang="en"/>
                        <a:t>#bigmouth</a:t>
                      </a:r>
                      <a:r>
                        <a:rPr lang="en"/>
                        <a:t>  #BigMouthSeason4   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1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Virgin River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#VirginRiver #VirginRiverSeason2 #virginriver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1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Peppermint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#peppermint &amp; #Netflix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1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Marauders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#marauders &amp; #Netflix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1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Queen’s Gambit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#QueensGambit #TheQueensGambit #queensgambit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1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Christmas </a:t>
                      </a:r>
                      <a:r>
                        <a:rPr lang="en"/>
                        <a:t>Chronicles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#ChristmasChronicles #christmaschronicles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1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Alien Worlds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#AlienWorlds #alienworlds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1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Crown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#TheCrown #TheCrownNetflix @TheCrownNetflix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1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Grinch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#TheGrinch @TheGrinch2000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6"/>
          <p:cNvPicPr preferRelativeResize="0"/>
          <p:nvPr/>
        </p:nvPicPr>
        <p:blipFill rotWithShape="1">
          <a:blip r:embed="rId3">
            <a:alphaModFix/>
          </a:blip>
          <a:srcRect b="65801" l="1742" r="28847" t="8357"/>
          <a:stretch/>
        </p:blipFill>
        <p:spPr>
          <a:xfrm>
            <a:off x="2711875" y="488750"/>
            <a:ext cx="6044724" cy="17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6"/>
          <p:cNvPicPr preferRelativeResize="0"/>
          <p:nvPr/>
        </p:nvPicPr>
        <p:blipFill rotWithShape="1">
          <a:blip r:embed="rId4">
            <a:alphaModFix/>
          </a:blip>
          <a:srcRect b="9936" l="950" r="28127" t="40378"/>
          <a:stretch/>
        </p:blipFill>
        <p:spPr>
          <a:xfrm>
            <a:off x="1549637" y="2401325"/>
            <a:ext cx="6044724" cy="25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6"/>
          <p:cNvSpPr txBox="1"/>
          <p:nvPr/>
        </p:nvSpPr>
        <p:spPr>
          <a:xfrm>
            <a:off x="333300" y="547475"/>
            <a:ext cx="2090700" cy="1674000"/>
          </a:xfrm>
          <a:prstGeom prst="rect">
            <a:avLst/>
          </a:prstGeom>
          <a:solidFill>
            <a:srgbClr val="CC0000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endParaRPr sz="4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endParaRPr sz="4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0" y="205375"/>
            <a:ext cx="9144000" cy="997800"/>
          </a:xfrm>
          <a:prstGeom prst="rect">
            <a:avLst/>
          </a:prstGeom>
          <a:solidFill>
            <a:srgbClr val="CC0000"/>
          </a:solidFill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Importing the Collected Data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4" name="Google Shape;224;p37"/>
          <p:cNvPicPr preferRelativeResize="0"/>
          <p:nvPr/>
        </p:nvPicPr>
        <p:blipFill rotWithShape="1">
          <a:blip r:embed="rId3">
            <a:alphaModFix/>
          </a:blip>
          <a:srcRect b="23179" l="2084" r="29790" t="25183"/>
          <a:stretch/>
        </p:blipFill>
        <p:spPr>
          <a:xfrm>
            <a:off x="1480075" y="1623327"/>
            <a:ext cx="5606525" cy="2655850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b="0" l="0" r="0" t="15626"/>
          <a:stretch/>
        </p:blipFill>
        <p:spPr>
          <a:xfrm>
            <a:off x="-1" y="1108363"/>
            <a:ext cx="9144001" cy="123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6948" y="3066171"/>
            <a:ext cx="6790001" cy="142371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8"/>
          <p:cNvSpPr txBox="1"/>
          <p:nvPr/>
        </p:nvSpPr>
        <p:spPr>
          <a:xfrm>
            <a:off x="322162" y="406369"/>
            <a:ext cx="70362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Top 10 in U.S, Saturday, December 5</a:t>
            </a:r>
            <a:r>
              <a:rPr b="1" baseline="30000" i="0" lang="en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1" i="0" lang="en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2020</a:t>
            </a:r>
            <a:endParaRPr sz="2100"/>
          </a:p>
        </p:txBody>
      </p:sp>
      <p:sp>
        <p:nvSpPr>
          <p:cNvPr id="232" name="Google Shape;232;p38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8"/>
          <p:cNvSpPr txBox="1"/>
          <p:nvPr/>
        </p:nvSpPr>
        <p:spPr>
          <a:xfrm>
            <a:off x="0" y="330500"/>
            <a:ext cx="6655800" cy="614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lang="en"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Counting the Data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8"/>
          <p:cNvSpPr txBox="1"/>
          <p:nvPr/>
        </p:nvSpPr>
        <p:spPr>
          <a:xfrm>
            <a:off x="688825" y="2393850"/>
            <a:ext cx="7038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8,976 tweets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8"/>
          <p:cNvSpPr txBox="1"/>
          <p:nvPr/>
        </p:nvSpPr>
        <p:spPr>
          <a:xfrm>
            <a:off x="2278675" y="2393838"/>
            <a:ext cx="7038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6,047</a:t>
            </a: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tweets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8"/>
          <p:cNvSpPr txBox="1"/>
          <p:nvPr/>
        </p:nvSpPr>
        <p:spPr>
          <a:xfrm>
            <a:off x="3709675" y="2457438"/>
            <a:ext cx="7038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6,321 </a:t>
            </a: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tweets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8"/>
          <p:cNvSpPr txBox="1"/>
          <p:nvPr/>
        </p:nvSpPr>
        <p:spPr>
          <a:xfrm>
            <a:off x="5245900" y="2457450"/>
            <a:ext cx="7038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28 </a:t>
            </a: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tweets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8"/>
          <p:cNvSpPr txBox="1"/>
          <p:nvPr/>
        </p:nvSpPr>
        <p:spPr>
          <a:xfrm>
            <a:off x="6782113" y="2457438"/>
            <a:ext cx="7038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 </a:t>
            </a: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tweets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8"/>
          <p:cNvSpPr txBox="1"/>
          <p:nvPr/>
        </p:nvSpPr>
        <p:spPr>
          <a:xfrm>
            <a:off x="8353725" y="2457438"/>
            <a:ext cx="7038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8,543 </a:t>
            </a: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tweets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8"/>
          <p:cNvSpPr txBox="1"/>
          <p:nvPr/>
        </p:nvSpPr>
        <p:spPr>
          <a:xfrm>
            <a:off x="2007500" y="4548200"/>
            <a:ext cx="7038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352</a:t>
            </a: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tweets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8"/>
          <p:cNvSpPr txBox="1"/>
          <p:nvPr/>
        </p:nvSpPr>
        <p:spPr>
          <a:xfrm>
            <a:off x="3709675" y="4548200"/>
            <a:ext cx="7038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563</a:t>
            </a: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tweets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8"/>
          <p:cNvSpPr txBox="1"/>
          <p:nvPr/>
        </p:nvSpPr>
        <p:spPr>
          <a:xfrm>
            <a:off x="5314525" y="4585075"/>
            <a:ext cx="7038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9,000</a:t>
            </a: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tweets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8"/>
          <p:cNvSpPr txBox="1"/>
          <p:nvPr/>
        </p:nvSpPr>
        <p:spPr>
          <a:xfrm>
            <a:off x="7213100" y="4548200"/>
            <a:ext cx="7038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1,079 tweets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9"/>
          <p:cNvPicPr preferRelativeResize="0"/>
          <p:nvPr/>
        </p:nvPicPr>
        <p:blipFill rotWithShape="1">
          <a:blip r:embed="rId3">
            <a:alphaModFix/>
          </a:blip>
          <a:srcRect b="19832" l="1714" r="29438" t="9034"/>
          <a:stretch/>
        </p:blipFill>
        <p:spPr>
          <a:xfrm>
            <a:off x="1274212" y="442075"/>
            <a:ext cx="6595574" cy="425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0"/>
          <p:cNvPicPr preferRelativeResize="0"/>
          <p:nvPr/>
        </p:nvPicPr>
        <p:blipFill rotWithShape="1">
          <a:blip r:embed="rId3">
            <a:alphaModFix/>
          </a:blip>
          <a:srcRect b="12854" l="0" r="28005" t="9799"/>
          <a:stretch/>
        </p:blipFill>
        <p:spPr>
          <a:xfrm>
            <a:off x="1662103" y="559400"/>
            <a:ext cx="5924945" cy="3978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0" y="273850"/>
            <a:ext cx="7085100" cy="994200"/>
          </a:xfrm>
          <a:prstGeom prst="rect">
            <a:avLst/>
          </a:prstGeom>
          <a:solidFill>
            <a:srgbClr val="CC0000"/>
          </a:solidFill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</a:rPr>
              <a:t>          Summary of the Data</a:t>
            </a:r>
            <a:endParaRPr sz="4500">
              <a:solidFill>
                <a:schemeClr val="lt1"/>
              </a:solidFill>
            </a:endParaRPr>
          </a:p>
        </p:txBody>
      </p:sp>
      <p:sp>
        <p:nvSpPr>
          <p:cNvPr id="259" name="Google Shape;259;p41"/>
          <p:cNvSpPr txBox="1"/>
          <p:nvPr/>
        </p:nvSpPr>
        <p:spPr>
          <a:xfrm>
            <a:off x="14000" y="1459250"/>
            <a:ext cx="6494700" cy="738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Type of Tweets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14000" y="2369313"/>
            <a:ext cx="5846100" cy="601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Tweet Origins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1"/>
          <p:cNvSpPr txBox="1"/>
          <p:nvPr/>
        </p:nvSpPr>
        <p:spPr>
          <a:xfrm>
            <a:off x="0" y="3132425"/>
            <a:ext cx="5220600" cy="541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Commonalities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41"/>
          <p:cNvSpPr txBox="1"/>
          <p:nvPr/>
        </p:nvSpPr>
        <p:spPr>
          <a:xfrm>
            <a:off x="14000" y="3835800"/>
            <a:ext cx="4774200" cy="441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150" y="1108293"/>
            <a:ext cx="3422400" cy="344936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/>
        </p:nvSpPr>
        <p:spPr>
          <a:xfrm>
            <a:off x="1040848" y="148925"/>
            <a:ext cx="70623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Main Hashtags and Mentions</a:t>
            </a:r>
            <a:endParaRPr sz="4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42"/>
          <p:cNvSpPr txBox="1"/>
          <p:nvPr/>
        </p:nvSpPr>
        <p:spPr>
          <a:xfrm>
            <a:off x="5157525" y="1189275"/>
            <a:ext cx="31887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 most common hashtags and mentions fall under: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Netflix - general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Selena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 Queen’s Gambit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 Crown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Bigmouth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Virgin River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5/10 of the top 10 titles in the U.S.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8334" y="811819"/>
            <a:ext cx="5264981" cy="363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/>
          <p:nvPr/>
        </p:nvSpPr>
        <p:spPr>
          <a:xfrm>
            <a:off x="122231" y="811819"/>
            <a:ext cx="3009000" cy="3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1" lang="en" sz="23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Type of Tweet</a:t>
            </a:r>
            <a:endParaRPr b="1" sz="2300" u="sng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342900" rtl="0" algn="ctr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80% of tweets are organic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342900" rtl="0" algn="ctr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Almost 20% of tweets were replies to organic tweets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342900" rtl="0" algn="ctr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No retweets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414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/>
        </p:nvSpPr>
        <p:spPr>
          <a:xfrm>
            <a:off x="1863900" y="676800"/>
            <a:ext cx="5416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Who’s watching?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 rotWithShape="1">
          <a:blip r:embed="rId3">
            <a:alphaModFix/>
          </a:blip>
          <a:srcRect b="58134" l="17333" r="53676" t="25181"/>
          <a:stretch/>
        </p:blipFill>
        <p:spPr>
          <a:xfrm>
            <a:off x="3894750" y="1921863"/>
            <a:ext cx="1354475" cy="12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 rotWithShape="1">
          <a:blip r:embed="rId3">
            <a:alphaModFix/>
          </a:blip>
          <a:srcRect b="57632" l="54536" r="17561" t="24505"/>
          <a:stretch/>
        </p:blipFill>
        <p:spPr>
          <a:xfrm>
            <a:off x="6168169" y="1890388"/>
            <a:ext cx="1354475" cy="136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 rotWithShape="1">
          <a:blip r:embed="rId3">
            <a:alphaModFix/>
          </a:blip>
          <a:srcRect b="33539" l="17065" r="54025" t="49823"/>
          <a:stretch/>
        </p:blipFill>
        <p:spPr>
          <a:xfrm>
            <a:off x="1666856" y="1921863"/>
            <a:ext cx="1354485" cy="12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 txBox="1"/>
          <p:nvPr/>
        </p:nvSpPr>
        <p:spPr>
          <a:xfrm>
            <a:off x="1488931" y="3634200"/>
            <a:ext cx="1719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Andrea Gonzalez</a:t>
            </a:r>
            <a:endParaRPr b="1" sz="1400">
              <a:solidFill>
                <a:schemeClr val="lt1"/>
              </a:solidFill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808694" y="3634200"/>
            <a:ext cx="1526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Lilia Restrepo</a:t>
            </a:r>
            <a:endParaRPr b="1" sz="1400"/>
          </a:p>
        </p:txBody>
      </p:sp>
      <p:sp>
        <p:nvSpPr>
          <p:cNvPr id="143" name="Google Shape;143;p26"/>
          <p:cNvSpPr txBox="1"/>
          <p:nvPr/>
        </p:nvSpPr>
        <p:spPr>
          <a:xfrm>
            <a:off x="5935171" y="3663113"/>
            <a:ext cx="18204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Taytumn Schlegel</a:t>
            </a:r>
            <a:endParaRPr b="1"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4312" y="1024931"/>
            <a:ext cx="5467293" cy="335092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4"/>
          <p:cNvSpPr txBox="1"/>
          <p:nvPr/>
        </p:nvSpPr>
        <p:spPr>
          <a:xfrm>
            <a:off x="169238" y="780469"/>
            <a:ext cx="2604600" cy="45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1" lang="en" sz="21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Tweet Origin</a:t>
            </a:r>
            <a:endParaRPr b="1" sz="2100" u="sng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42900" rtl="0" algn="ctr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-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Twitter App for </a:t>
            </a:r>
            <a:r>
              <a:rPr lang="en" sz="1900">
                <a:solidFill>
                  <a:srgbClr val="E644C6"/>
                </a:solidFill>
                <a:latin typeface="Calibri"/>
                <a:ea typeface="Calibri"/>
                <a:cs typeface="Calibri"/>
                <a:sym typeface="Calibri"/>
              </a:rPr>
              <a:t>Iphone</a:t>
            </a:r>
            <a:r>
              <a:rPr lang="en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9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Android</a:t>
            </a:r>
            <a:r>
              <a:rPr lang="en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" sz="1900">
                <a:solidFill>
                  <a:srgbClr val="EB74D0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r>
              <a:rPr lang="en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are the main tweet sources.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42900" rtl="0" algn="ctr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-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Other external recognized apps like Hootsuite, LinkedIn, and Instagram don’t bring as much traf</a:t>
            </a:r>
            <a:r>
              <a:rPr lang="en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fic</a:t>
            </a:r>
            <a:endParaRPr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682" y="1080725"/>
            <a:ext cx="5322488" cy="32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7373" y="2192226"/>
            <a:ext cx="2631300" cy="261587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5"/>
          <p:cNvSpPr txBox="1"/>
          <p:nvPr/>
        </p:nvSpPr>
        <p:spPr>
          <a:xfrm>
            <a:off x="6157375" y="153125"/>
            <a:ext cx="2631300" cy="1801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COMMON WORDS &amp; HASHTAGS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3100" y="1007700"/>
            <a:ext cx="5493094" cy="338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6"/>
          <p:cNvSpPr txBox="1"/>
          <p:nvPr/>
        </p:nvSpPr>
        <p:spPr>
          <a:xfrm>
            <a:off x="293906" y="230925"/>
            <a:ext cx="41358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Total Tweets Sentiment</a:t>
            </a:r>
            <a:endParaRPr b="1" sz="2100" u="sng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6"/>
          <p:cNvSpPr txBox="1"/>
          <p:nvPr/>
        </p:nvSpPr>
        <p:spPr>
          <a:xfrm>
            <a:off x="461869" y="871238"/>
            <a:ext cx="2372400" cy="3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Negative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was the sentiment with highest score with more than 1500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 second highest sentiment was positivism with a score less than 1500 but almost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 lowest sentiment was surprise with a score of less than 500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/>
          <p:nvPr/>
        </p:nvSpPr>
        <p:spPr>
          <a:xfrm>
            <a:off x="215002" y="203900"/>
            <a:ext cx="23310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Logistic Regression  </a:t>
            </a:r>
            <a:endParaRPr b="1" sz="2100" u="sng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75" y="771050"/>
            <a:ext cx="4389725" cy="31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675" y="1711375"/>
            <a:ext cx="4094050" cy="168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7"/>
          <p:cNvSpPr txBox="1"/>
          <p:nvPr/>
        </p:nvSpPr>
        <p:spPr>
          <a:xfrm>
            <a:off x="5223025" y="4231375"/>
            <a:ext cx="37047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Precision: 0.9964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Recall: 0.5236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0312" y="1589318"/>
            <a:ext cx="5181263" cy="306746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8"/>
          <p:cNvSpPr txBox="1"/>
          <p:nvPr/>
        </p:nvSpPr>
        <p:spPr>
          <a:xfrm>
            <a:off x="167963" y="314906"/>
            <a:ext cx="19629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Decision Tree </a:t>
            </a:r>
            <a:endParaRPr b="1" sz="2100" u="sng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8"/>
          <p:cNvSpPr txBox="1"/>
          <p:nvPr/>
        </p:nvSpPr>
        <p:spPr>
          <a:xfrm>
            <a:off x="346400" y="1942247"/>
            <a:ext cx="2309400" cy="23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Top picks by our decision tree: Favourites_count and Friends_count.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574" y="881099"/>
            <a:ext cx="7906849" cy="4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7255" y="1645190"/>
            <a:ext cx="6229890" cy="32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9"/>
          <p:cNvSpPr txBox="1"/>
          <p:nvPr/>
        </p:nvSpPr>
        <p:spPr>
          <a:xfrm>
            <a:off x="167963" y="314906"/>
            <a:ext cx="19629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Decision Tree </a:t>
            </a:r>
            <a:endParaRPr b="1" sz="2100" u="sng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75" y="898206"/>
            <a:ext cx="8188463" cy="36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8750" y="980898"/>
            <a:ext cx="4766125" cy="288995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0"/>
          <p:cNvSpPr txBox="1"/>
          <p:nvPr/>
        </p:nvSpPr>
        <p:spPr>
          <a:xfrm>
            <a:off x="334613" y="110281"/>
            <a:ext cx="19629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Time Series</a:t>
            </a:r>
            <a:r>
              <a:rPr b="1" lang="en" sz="21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100" u="sng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7374" y="1289700"/>
            <a:ext cx="4362802" cy="25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/>
        </p:nvSpPr>
        <p:spPr>
          <a:xfrm>
            <a:off x="334613" y="110281"/>
            <a:ext cx="19629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Time Series </a:t>
            </a:r>
            <a:endParaRPr b="1" sz="2100" u="sng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475" y="746800"/>
            <a:ext cx="7143249" cy="417795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2"/>
          <p:cNvSpPr txBox="1"/>
          <p:nvPr/>
        </p:nvSpPr>
        <p:spPr>
          <a:xfrm>
            <a:off x="334613" y="110281"/>
            <a:ext cx="19629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r>
              <a:rPr b="1" lang="en" sz="21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100" u="sng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/>
          <p:nvPr/>
        </p:nvSpPr>
        <p:spPr>
          <a:xfrm>
            <a:off x="334613" y="110281"/>
            <a:ext cx="19629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Naive Bayes</a:t>
            </a:r>
            <a:r>
              <a:rPr b="1" lang="en" sz="21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100" u="sng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48" y="559375"/>
            <a:ext cx="4530382" cy="42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925" y="712950"/>
            <a:ext cx="4321751" cy="39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ctrTitle"/>
          </p:nvPr>
        </p:nvSpPr>
        <p:spPr>
          <a:xfrm>
            <a:off x="128425" y="106998"/>
            <a:ext cx="6858000" cy="756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Coming soon...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7"/>
          <p:cNvSpPr txBox="1"/>
          <p:nvPr/>
        </p:nvSpPr>
        <p:spPr>
          <a:xfrm>
            <a:off x="1216000" y="1068850"/>
            <a:ext cx="3562800" cy="3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Background 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Access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Selection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Summary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Regression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Decision Trees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Time Series 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Naive Bayes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4977" y="711663"/>
            <a:ext cx="2048300" cy="37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/>
        </p:nvSpPr>
        <p:spPr>
          <a:xfrm>
            <a:off x="334613" y="110281"/>
            <a:ext cx="19629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r>
              <a:rPr b="1" lang="en" sz="21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100" u="sng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650" y="538144"/>
            <a:ext cx="6660703" cy="406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0" y="273850"/>
            <a:ext cx="9144000" cy="994200"/>
          </a:xfrm>
          <a:prstGeom prst="rect">
            <a:avLst/>
          </a:prstGeom>
          <a:solidFill>
            <a:srgbClr val="CC0000"/>
          </a:solidFill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5" name="Google Shape;355;p5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Netflix Top 10 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	-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Only some titles fit with position and twitter presence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	- Multiple titles with little to no twitter activity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idx="1" type="subTitle"/>
          </p:nvPr>
        </p:nvSpPr>
        <p:spPr>
          <a:xfrm>
            <a:off x="1143000" y="2019303"/>
            <a:ext cx="6858000" cy="1241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000000"/>
                </a:solidFill>
              </a:rPr>
              <a:t>Who is Netflix?</a:t>
            </a:r>
            <a:endParaRPr sz="45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000000"/>
                </a:solidFill>
              </a:rPr>
              <a:t> And why them?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Netflix Logo transparent PNG - StickPNG" id="157" name="Google Shape;15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7066" y="0"/>
            <a:ext cx="3589869" cy="201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/>
        </p:nvSpPr>
        <p:spPr>
          <a:xfrm>
            <a:off x="660725" y="1828575"/>
            <a:ext cx="38340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Top streaming service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Users stream 140 million hours of content daily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Caters to the viewer and makes suggestions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Surge in subscribers due to COVID -19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2263050" y="283800"/>
            <a:ext cx="4617900" cy="10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Calibri"/>
                <a:ea typeface="Calibri"/>
                <a:cs typeface="Calibri"/>
                <a:sym typeface="Calibri"/>
              </a:rPr>
              <a:t>WHO &amp; WHY?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125" y="1450800"/>
            <a:ext cx="4344477" cy="2895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idx="1" type="subTitle"/>
          </p:nvPr>
        </p:nvSpPr>
        <p:spPr>
          <a:xfrm>
            <a:off x="1143000" y="356028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000000"/>
                </a:solidFill>
              </a:rPr>
              <a:t>Data</a:t>
            </a:r>
            <a:endParaRPr sz="4500">
              <a:solidFill>
                <a:srgbClr val="000000"/>
              </a:solidFill>
            </a:endParaRPr>
          </a:p>
        </p:txBody>
      </p:sp>
      <p:sp>
        <p:nvSpPr>
          <p:cNvPr id="170" name="Google Shape;170;p30"/>
          <p:cNvSpPr/>
          <p:nvPr/>
        </p:nvSpPr>
        <p:spPr>
          <a:xfrm>
            <a:off x="0" y="1380075"/>
            <a:ext cx="4282200" cy="35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0"/>
          <p:cNvSpPr/>
          <p:nvPr/>
        </p:nvSpPr>
        <p:spPr>
          <a:xfrm flipH="1" rot="10800000">
            <a:off x="0" y="1488910"/>
            <a:ext cx="5627100" cy="35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0"/>
          <p:cNvSpPr/>
          <p:nvPr/>
        </p:nvSpPr>
        <p:spPr>
          <a:xfrm>
            <a:off x="0" y="1597725"/>
            <a:ext cx="6346800" cy="450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</a:t>
            </a:r>
            <a:r>
              <a:rPr lang="en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Twitter API access</a:t>
            </a:r>
            <a:endParaRPr/>
          </a:p>
        </p:txBody>
      </p:sp>
      <p:sp>
        <p:nvSpPr>
          <p:cNvPr id="173" name="Google Shape;173;p30"/>
          <p:cNvSpPr/>
          <p:nvPr/>
        </p:nvSpPr>
        <p:spPr>
          <a:xfrm>
            <a:off x="0" y="2121450"/>
            <a:ext cx="6582900" cy="450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</a:t>
            </a:r>
            <a:r>
              <a:rPr lang="en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Selection and collection </a:t>
            </a:r>
            <a:endParaRPr/>
          </a:p>
        </p:txBody>
      </p:sp>
      <p:sp>
        <p:nvSpPr>
          <p:cNvPr id="174" name="Google Shape;174;p30"/>
          <p:cNvSpPr/>
          <p:nvPr/>
        </p:nvSpPr>
        <p:spPr>
          <a:xfrm>
            <a:off x="0" y="2645175"/>
            <a:ext cx="6346800" cy="450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Importation</a:t>
            </a:r>
            <a:endParaRPr/>
          </a:p>
        </p:txBody>
      </p:sp>
      <p:sp>
        <p:nvSpPr>
          <p:cNvPr id="175" name="Google Shape;175;p30"/>
          <p:cNvSpPr/>
          <p:nvPr/>
        </p:nvSpPr>
        <p:spPr>
          <a:xfrm>
            <a:off x="0" y="3168900"/>
            <a:ext cx="6028200" cy="450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Summary </a:t>
            </a:r>
            <a:endParaRPr/>
          </a:p>
        </p:txBody>
      </p:sp>
      <p:sp>
        <p:nvSpPr>
          <p:cNvPr id="176" name="Google Shape;176;p30"/>
          <p:cNvSpPr/>
          <p:nvPr/>
        </p:nvSpPr>
        <p:spPr>
          <a:xfrm flipH="1" rot="10800000">
            <a:off x="0" y="3692635"/>
            <a:ext cx="5627100" cy="35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0"/>
          <p:cNvSpPr/>
          <p:nvPr/>
        </p:nvSpPr>
        <p:spPr>
          <a:xfrm>
            <a:off x="0" y="3801450"/>
            <a:ext cx="4954800" cy="35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3">
            <a:alphaModFix/>
          </a:blip>
          <a:srcRect b="50868" l="940" r="28869" t="10684"/>
          <a:stretch/>
        </p:blipFill>
        <p:spPr>
          <a:xfrm>
            <a:off x="212277" y="856927"/>
            <a:ext cx="6537874" cy="225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2094199" y="268950"/>
            <a:ext cx="51081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Twitter API Access and data selection</a:t>
            </a:r>
            <a:endParaRPr b="1" sz="2100" u="sng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31"/>
          <p:cNvPicPr preferRelativeResize="0"/>
          <p:nvPr/>
        </p:nvPicPr>
        <p:blipFill rotWithShape="1">
          <a:blip r:embed="rId3">
            <a:alphaModFix/>
          </a:blip>
          <a:srcRect b="23239" l="1803" r="28005" t="48557"/>
          <a:stretch/>
        </p:blipFill>
        <p:spPr>
          <a:xfrm>
            <a:off x="1860725" y="3142200"/>
            <a:ext cx="7112477" cy="1799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2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2"/>
          <p:cNvSpPr txBox="1"/>
          <p:nvPr>
            <p:ph idx="1" type="subTitle"/>
          </p:nvPr>
        </p:nvSpPr>
        <p:spPr>
          <a:xfrm>
            <a:off x="1143000" y="294928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</a:rPr>
              <a:t>Selection &amp; Collection</a:t>
            </a:r>
            <a:endParaRPr sz="4500">
              <a:solidFill>
                <a:schemeClr val="lt1"/>
              </a:solidFill>
            </a:endParaRPr>
          </a:p>
        </p:txBody>
      </p:sp>
      <p:sp>
        <p:nvSpPr>
          <p:cNvPr id="191" name="Google Shape;191;p32"/>
          <p:cNvSpPr txBox="1"/>
          <p:nvPr/>
        </p:nvSpPr>
        <p:spPr>
          <a:xfrm>
            <a:off x="1840450" y="1593300"/>
            <a:ext cx="5332200" cy="17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Almost 14,000 Titles</a:t>
            </a: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 167 Million subscribers</a:t>
            </a: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9.9 Million twitter followers</a:t>
            </a: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2"/>
          <p:cNvSpPr txBox="1"/>
          <p:nvPr/>
        </p:nvSpPr>
        <p:spPr>
          <a:xfrm>
            <a:off x="2478300" y="1192375"/>
            <a:ext cx="41874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Netflix is Popular!</a:t>
            </a:r>
            <a:endParaRPr sz="37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2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3"/>
          <p:cNvPicPr preferRelativeResize="0"/>
          <p:nvPr/>
        </p:nvPicPr>
        <p:blipFill rotWithShape="1">
          <a:blip r:embed="rId3">
            <a:alphaModFix/>
          </a:blip>
          <a:srcRect b="0" l="0" r="0" t="15626"/>
          <a:stretch/>
        </p:blipFill>
        <p:spPr>
          <a:xfrm>
            <a:off x="-1" y="1108363"/>
            <a:ext cx="9144001" cy="123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6998" y="2938896"/>
            <a:ext cx="6790001" cy="142371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3"/>
          <p:cNvSpPr txBox="1"/>
          <p:nvPr/>
        </p:nvSpPr>
        <p:spPr>
          <a:xfrm>
            <a:off x="322162" y="406369"/>
            <a:ext cx="70362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Top 10 in U.S, Saturday, December 5</a:t>
            </a:r>
            <a:r>
              <a:rPr b="1" baseline="30000" i="0" lang="en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1" i="0" lang="en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2020</a:t>
            </a:r>
            <a:endParaRPr sz="2100"/>
          </a:p>
        </p:txBody>
      </p:sp>
      <p:sp>
        <p:nvSpPr>
          <p:cNvPr id="200" name="Google Shape;200;p33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